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notesMasterIdLst>
    <p:notesMasterId r:id="rId15"/>
  </p:notesMasterIdLst>
  <p:sldIdLst>
    <p:sldId id="256" r:id="rId2"/>
    <p:sldId id="269" r:id="rId3"/>
    <p:sldId id="271" r:id="rId4"/>
    <p:sldId id="292" r:id="rId5"/>
    <p:sldId id="276" r:id="rId6"/>
    <p:sldId id="273" r:id="rId7"/>
    <p:sldId id="281" r:id="rId8"/>
    <p:sldId id="293" r:id="rId9"/>
    <p:sldId id="294" r:id="rId10"/>
    <p:sldId id="279" r:id="rId11"/>
    <p:sldId id="295" r:id="rId12"/>
    <p:sldId id="28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4E0F5-9D45-4EFC-92C7-454DD84EB2C5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140B6-B313-4543-8A51-87AB303F39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03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599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121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867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848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848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775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175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211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94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541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430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17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09CBB-CCFC-4EBD-824F-547356E5D4C9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87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6270-25FD-42B2-AA60-DE2E0342B6F0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084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6406-6F8E-44A2-855C-53D32C9065A1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54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868-4D5C-486F-90BF-4B2D395D8C2D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9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8CAE9-2DD8-4BD7-BCA2-A2F4B37FE9EE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44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0524-BBAB-4EA0-8C6F-9DDD90A4BDCC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81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0705-5F90-4396-A7E9-5F255D3BE561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16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937CA-F6C6-498A-9692-33590EDC8C4B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4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AD0AF-662F-48DB-87E5-F0AFB9484165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80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8376C-ABD3-41FA-94ED-2BFCBB436267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03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6722-4589-4D66-BE1C-152F4E7874DD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21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699C0-9A2D-442D-A639-35B43E25B4D2}" type="datetime1">
              <a:rPr lang="en-US" smtClean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5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rintarp.by/g4023088-torkret-ustanovki" TargetMode="Externa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tehlib.com/tehnicheskaya-tipologiya/krupnopanelnye-zdaniya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intarp.by/a17404-tehnologii-torkretirovaniya.html" TargetMode="External"/><Relationship Id="rId5" Type="http://schemas.openxmlformats.org/officeDocument/2006/relationships/hyperlink" Target="https://meganorm.ru/Data2/1/4293853/4293853416.htm" TargetMode="Externa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AsKasenova\Downloads\26-01-2016_20-13-24\презинтаций Титульни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r="19064"/>
          <a:stretch/>
        </p:blipFill>
        <p:spPr bwMode="auto">
          <a:xfrm>
            <a:off x="80010" y="4070"/>
            <a:ext cx="12111990" cy="685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873662" y="2858006"/>
            <a:ext cx="8940800" cy="18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крупнопанельных зданий в сейсмических районах традиционными методами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26004" y="4761219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Жуков Иван 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студент группы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19-СС-1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D:\получ ф 06.05\01ЛОГОТИП_самый послед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255" y="907257"/>
            <a:ext cx="2942004" cy="178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944914" y="3823537"/>
            <a:ext cx="8316686" cy="128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5084" y="6179303"/>
            <a:ext cx="8394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Усть-Каменогорск, 2022 г.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420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37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Нормативная литература 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810586-BD58-4FA4-A3FB-0A1F0D7D33F7}"/>
              </a:ext>
            </a:extLst>
          </p:cNvPr>
          <p:cNvSpPr txBox="1"/>
          <p:nvPr/>
        </p:nvSpPr>
        <p:spPr>
          <a:xfrm>
            <a:off x="634767" y="1802087"/>
            <a:ext cx="109224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СП РК 1.04-110-2017 «Обследование, оценка технического состояния и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сейсмоусиление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зданий и сооружений»: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Усиление зданий со стенами из крупных блоков и зданий из объемных блоков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935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10.8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E9CC53-9901-47D2-9BE2-1B7721A0F33E}"/>
              </a:ext>
            </a:extLst>
          </p:cNvPr>
          <p:cNvSpPr txBox="1"/>
          <p:nvPr/>
        </p:nvSpPr>
        <p:spPr>
          <a:xfrm>
            <a:off x="634767" y="1413063"/>
            <a:ext cx="1092246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363" algn="just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10.8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Наиболее уязвимыми элементами в зданиях из крупных блоков и в зданиях из объемных блоков при землетрясениях являются связи между блоками и объемными блоками. Для этого необходимо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indent="360363" algn="just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— устройство железобетонных или металлических шпонок для восприятия сдвигающих усилий между блоками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360363" algn="just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— железобетонные шпонки размером 300х300 мм ставят не более двух на вертикальный стык в пределах этажа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360363" algn="just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— металлические шпонки размером 400х200х20 мм устанавливают на растворе в специально подготовленные углубления с двух сторон блоков.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302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10.8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E9CC53-9901-47D2-9BE2-1B7721A0F33E}"/>
              </a:ext>
            </a:extLst>
          </p:cNvPr>
          <p:cNvSpPr txBox="1"/>
          <p:nvPr/>
        </p:nvSpPr>
        <p:spPr>
          <a:xfrm>
            <a:off x="634767" y="1413063"/>
            <a:ext cx="1092246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363" algn="just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10.8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— при недостаточной прочности материалов блоков и стен объемных блоков их несущая способность может быть повышена торкретированием поверхности стен по металлической сетке. 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0363" algn="just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толщина бетонных слоев усиления, марка бетона и количество арматуры в виде плоских сварных сеток определяется расчетом; в варианте двухсторонних рубашек сетки объединяются между собой посредством стержней диаметром не менее 6 мм, пропускаемых в сквозные отверстия диаметром не менее 12 мм, шаг отверстий не должен быть меньше 500 мм [7, 13].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818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1943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10.8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4194AE3-D0F1-4BD3-ABEA-015B196A1523}"/>
              </a:ext>
            </a:extLst>
          </p:cNvPr>
          <p:cNvSpPr/>
          <p:nvPr/>
        </p:nvSpPr>
        <p:spPr>
          <a:xfrm>
            <a:off x="5258146" y="1222404"/>
            <a:ext cx="50858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Материалы для усиления</a:t>
            </a:r>
            <a:endParaRPr lang="ru-KZ" sz="32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A22C07C-7F12-4885-B25B-7227FC26ADF9}"/>
              </a:ext>
            </a:extLst>
          </p:cNvPr>
          <p:cNvSpPr/>
          <p:nvPr/>
        </p:nvSpPr>
        <p:spPr>
          <a:xfrm>
            <a:off x="4053193" y="4504670"/>
            <a:ext cx="40856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Арматурная сетка</a:t>
            </a:r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91D5AF9-72CA-4EEA-888F-B212C6501F14}"/>
              </a:ext>
            </a:extLst>
          </p:cNvPr>
          <p:cNvSpPr/>
          <p:nvPr/>
        </p:nvSpPr>
        <p:spPr>
          <a:xfrm>
            <a:off x="8460069" y="4805255"/>
            <a:ext cx="35297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торкретированием поверхности стен по металлической сетке.</a:t>
            </a:r>
            <a:endParaRPr lang="ru-RU" sz="25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84FA51E-BC73-4243-A679-E6AA565FD31D}"/>
              </a:ext>
            </a:extLst>
          </p:cNvPr>
          <p:cNvSpPr/>
          <p:nvPr/>
        </p:nvSpPr>
        <p:spPr>
          <a:xfrm>
            <a:off x="460375" y="5331548"/>
            <a:ext cx="327155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Шпонка</a:t>
            </a:r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2421" y="1748729"/>
            <a:ext cx="2180023" cy="29781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5375" y="2759592"/>
            <a:ext cx="2381250" cy="16668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903" y="2896102"/>
            <a:ext cx="247650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32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10.8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E9CC53-9901-47D2-9BE2-1B7721A0F33E}"/>
              </a:ext>
            </a:extLst>
          </p:cNvPr>
          <p:cNvSpPr txBox="1"/>
          <p:nvPr/>
        </p:nvSpPr>
        <p:spPr>
          <a:xfrm>
            <a:off x="759054" y="3805232"/>
            <a:ext cx="1092246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Шпонки рекомендуется проектировать трапециевидной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формы.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Глубину шпонки рекомендуется принимать не менее 20 мм, а угол наклона площадки смятия к направлению, перпендикулярному плоскости сдвига, не более 30°. Минимальный размер в плане плоскости стыка, через которую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замоноличивается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стык, рекомендуется принимать не менее 80 мм. Следует предусматривать уплотнение бетона в стыке глубинным вибратором.</a:t>
            </a:r>
          </a:p>
          <a:p>
            <a:r>
              <a:rPr lang="ru-RU" sz="3200" dirty="0"/>
              <a:t/>
            </a:r>
            <a:br>
              <a:rPr lang="ru-RU" sz="3200" dirty="0"/>
            </a:b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054" y="852710"/>
            <a:ext cx="1776538" cy="28788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1607" y="809012"/>
            <a:ext cx="2613791" cy="285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842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10.8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3CBBA8-4088-4864-9EE0-65DD8A8B5E7F}"/>
              </a:ext>
            </a:extLst>
          </p:cNvPr>
          <p:cNvSpPr/>
          <p:nvPr/>
        </p:nvSpPr>
        <p:spPr>
          <a:xfrm>
            <a:off x="904373" y="1905506"/>
            <a:ext cx="103832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-Крупноблочные </a:t>
            </a:r>
            <a:r>
              <a:rPr lang="ru-RU" dirty="0"/>
              <a:t>здания следует проектировать со стенами преимущественно двух- или трехрядной разрезки. </a:t>
            </a:r>
            <a:endParaRPr lang="ru-RU" dirty="0" smtClean="0"/>
          </a:p>
          <a:p>
            <a:r>
              <a:rPr lang="ru-RU" dirty="0"/>
              <a:t> </a:t>
            </a:r>
            <a:r>
              <a:rPr lang="ru-RU" dirty="0" smtClean="0"/>
              <a:t>-Вертикальные </a:t>
            </a:r>
            <a:r>
              <a:rPr lang="ru-RU" dirty="0"/>
              <a:t>швы между простеночными блоками должны быть на каждом этаже перевязаны поясными блоками. Допускается не устраивать перевязку швов в местах примыкания стен различных направлений при обязательном устройстве надежной горизонтальной арматурной связи между ними и наличии монолитных железобетонных элементов, воспринимающих расчетные усилия среза по неперевязанным швам.</a:t>
            </a:r>
          </a:p>
          <a:p>
            <a:r>
              <a:rPr lang="ru-RU" dirty="0" smtClean="0"/>
              <a:t>-Блоки </a:t>
            </a:r>
            <a:r>
              <a:rPr lang="ru-RU" dirty="0"/>
              <a:t>могут быть выполнены из бетона, в том числе легкого, класса не ниже В2,5, а также изготовлены из кирпича, других штучных материалов и раствора </a:t>
            </a:r>
            <a:r>
              <a:rPr lang="ru-RU" dirty="0" smtClean="0"/>
              <a:t>с </a:t>
            </a:r>
            <a:r>
              <a:rPr lang="ru-RU" dirty="0"/>
              <a:t>использованием вибрирования в формах на </a:t>
            </a:r>
            <a:r>
              <a:rPr lang="ru-RU" dirty="0" err="1"/>
              <a:t>вибростоле</a:t>
            </a:r>
            <a:r>
              <a:rPr lang="ru-RU" dirty="0"/>
              <a:t>. Нормальное сцепление кирпича (камня) с раствором в блоках должно быть не менее 120 кПа.</a:t>
            </a:r>
          </a:p>
          <a:p>
            <a:r>
              <a:rPr lang="ru-RU" dirty="0" smtClean="0"/>
              <a:t>-Стеновые </a:t>
            </a:r>
            <a:r>
              <a:rPr lang="ru-RU" dirty="0"/>
              <a:t>блоки должны иметь по торцевым вертикальным граням пазы или четверти.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6672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10.8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3CBBA8-4088-4864-9EE0-65DD8A8B5E7F}"/>
              </a:ext>
            </a:extLst>
          </p:cNvPr>
          <p:cNvSpPr/>
          <p:nvPr/>
        </p:nvSpPr>
        <p:spPr>
          <a:xfrm>
            <a:off x="904373" y="1905506"/>
            <a:ext cx="1038325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-</a:t>
            </a:r>
            <a:r>
              <a:rPr lang="ru-RU" dirty="0"/>
              <a:t> Конструкцией блоков могут быть предусмотрены вертикальные технологические пустоты для включения утеплителя. Блоки должны быть армированы пространственными каркасами с размещением плоских каркасов по контуру. При одно- и двухрядной разрезках необходима установка дополнительного горизонтального каркаса в средней части блока. Вертикальная арматура в блоках устанавливается по расчету, но не менее двух стержней диаметром 8 мм класса А240 (A-I) по каждой боковой грани.</a:t>
            </a:r>
          </a:p>
          <a:p>
            <a:r>
              <a:rPr lang="ru-RU" b="1" dirty="0" smtClean="0"/>
              <a:t>-</a:t>
            </a:r>
            <a:r>
              <a:rPr lang="ru-RU" dirty="0" smtClean="0"/>
              <a:t>Блоки </a:t>
            </a:r>
            <a:r>
              <a:rPr lang="ru-RU" dirty="0"/>
              <a:t>должны соединяться между собой сваркой закладных деталей или выпусков арматуры. Вертикальная арматура по торцам простеночных блоков, в том числе на глухих участках стен, должна быть соединена с выпусками арматуры из фундамента, вертикальной арматурой выше- и нижележащих простеночных блоков, в том числе блоков смежных этажей, и </a:t>
            </a:r>
            <a:r>
              <a:rPr lang="ru-RU" dirty="0" err="1"/>
              <a:t>заанкерена</a:t>
            </a:r>
            <a:r>
              <a:rPr lang="ru-RU" dirty="0"/>
              <a:t> в антисейсмическом поясе перекрытия верхнего этажа.</a:t>
            </a:r>
          </a:p>
          <a:p>
            <a:r>
              <a:rPr lang="ru-RU" b="1" dirty="0" smtClean="0"/>
              <a:t>-</a:t>
            </a:r>
            <a:r>
              <a:rPr lang="ru-RU" dirty="0"/>
              <a:t> Продольная арматура соседних поясных блоков, в том числе и блоков примыкающих стен, должна быть соединена на сварке с последующим </a:t>
            </a:r>
            <a:r>
              <a:rPr lang="ru-RU" dirty="0" err="1"/>
              <a:t>замоноличиванием</a:t>
            </a:r>
            <a:r>
              <a:rPr lang="ru-RU" dirty="0"/>
              <a:t> стыков.</a:t>
            </a:r>
          </a:p>
          <a:p>
            <a:r>
              <a:rPr lang="ru-RU" b="1" dirty="0" smtClean="0"/>
              <a:t>-</a:t>
            </a:r>
            <a:r>
              <a:rPr lang="ru-RU" dirty="0" smtClean="0"/>
              <a:t>В </a:t>
            </a:r>
            <a:r>
              <a:rPr lang="ru-RU" dirty="0"/>
              <a:t>поясных блоках должны быть предусмотрены отверстия для пропуска вертикальной арматуры, соединяющей простеночные блоки разных этажей, место для укладки бетона антисейсмического пояса и выпусков арматуры для связи бетона поясного блока с бетоном антисейсмического пояса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005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10.8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3CBBA8-4088-4864-9EE0-65DD8A8B5E7F}"/>
              </a:ext>
            </a:extLst>
          </p:cNvPr>
          <p:cNvSpPr/>
          <p:nvPr/>
        </p:nvSpPr>
        <p:spPr>
          <a:xfrm>
            <a:off x="904373" y="1905506"/>
            <a:ext cx="1038325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-</a:t>
            </a:r>
            <a:r>
              <a:rPr lang="ru-RU" dirty="0" smtClean="0"/>
              <a:t>В </a:t>
            </a:r>
            <a:r>
              <a:rPr lang="ru-RU" dirty="0"/>
              <a:t>уровне перекрытий и покрытий, выполненных из сборных железобетонных плит, по всем стенам должны устраиваться антисейсмические пояса из монолитного бетона, объединяющие выпуски арматуры из торцов плит перекрытий и выпуски из поясных блоков.</a:t>
            </a:r>
          </a:p>
          <a:p>
            <a:r>
              <a:rPr lang="ru-RU" b="1" dirty="0" smtClean="0"/>
              <a:t>-</a:t>
            </a:r>
            <a:r>
              <a:rPr lang="ru-RU" dirty="0" smtClean="0"/>
              <a:t>Ширина </a:t>
            </a:r>
            <a:r>
              <a:rPr lang="ru-RU" dirty="0"/>
              <a:t>антисейсмического пояса должна быть не менее 90 мм, высота - соответствовать толщине плит перекрытий, класс бетона - не ниже В15. При подборе арматуры антисейсмических поясов допускается учитывать продольную арматуру поясных блоков.</a:t>
            </a:r>
          </a:p>
          <a:p>
            <a:r>
              <a:rPr lang="ru-RU" b="1" dirty="0" smtClean="0"/>
              <a:t>-</a:t>
            </a:r>
            <a:r>
              <a:rPr lang="ru-RU" dirty="0"/>
              <a:t> Связь между продольными и поперечными стенами следует обеспечивать с помощью сварки закладных деталей или выпусков арматуры, </a:t>
            </a:r>
            <a:r>
              <a:rPr lang="ru-RU" dirty="0" err="1"/>
              <a:t>замоноличиванием</a:t>
            </a:r>
            <a:r>
              <a:rPr lang="ru-RU" dirty="0"/>
              <a:t> вертикальных стыков, укладкой арматурных сеток в каждом горизонтальном растворном шве и антисейсмическом поясе.</a:t>
            </a:r>
          </a:p>
          <a:p>
            <a:r>
              <a:rPr lang="ru-RU" b="1" dirty="0" smtClean="0"/>
              <a:t>-</a:t>
            </a:r>
            <a:r>
              <a:rPr lang="ru-RU" dirty="0" smtClean="0"/>
              <a:t>Для </a:t>
            </a:r>
            <a:r>
              <a:rPr lang="ru-RU" dirty="0"/>
              <a:t>повышения сейсмостойкости зданий из крупных блоков следует устраивать вертикальные железобетонные включения в местах пересечения и в свободных торцах стен. Для увеличения горизонтальной жесткости глухих участков стен в вертикальных швах между простеночными блоками могут также устраиваться бетонные шпонки и сварные связи выпусков горизонтальной арматуры соседних блоков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5025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37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10.8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7E2E603-2A30-4E49-A003-FF20772CC450}"/>
              </a:ext>
            </a:extLst>
          </p:cNvPr>
          <p:cNvSpPr/>
          <p:nvPr/>
        </p:nvSpPr>
        <p:spPr>
          <a:xfrm>
            <a:off x="587129" y="1874467"/>
            <a:ext cx="1126456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ТЕХНОЛОГИЯ ТОРКРЕТИРОВАНИЯ 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1. ОБЩИЕ ПОЛОЖЕНИЯ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1.1.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Торкретирование — прогрессивный способ нанесения на поверхность конструкции одного или нескольких слоев раствора (в нашем случае «КТ трон-торкрет») под давлением сжатого воздуха при ремонте железобетонной, бетонной поверхности.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1.2.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В результате нанесения раствора на поверхность под давлением образуется уплотненный слой торкрета, свойства которого отличаются от свойств обычного бетона или раствора. По сравнению с обычным бетоном </a:t>
            </a:r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торкрет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обладает повышенной механической прочностью, морозостойкостью, водонепроницаемостью, лучшим сцеплением с поверхность сооружения. Преимущество торкретирования перед другими методами ремонта состоит почти в полной механизации процессов, обычно требующих больших затрат труда, и в соединении в одной техно-логической операции транспортирования, укладки и уплотнения раствора.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1.3.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Торкрет применяют: при восстановлении защитного слоя железобетонных конструкций; при ремонте уже выветрившихся поверхностей, а также поверхностей, имеющих неглубокие раковины и трещины; для укрепления откосов выемок и насыпей в ответственных случаях.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1.4.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Процесс торкретирования заключается в том, что раствор выбрасывается из сопла со скоростью 120—180 м/с и, покрывая поверхность конструкций.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3789839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37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10.8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235" y="1136137"/>
            <a:ext cx="4768771" cy="32164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354" y="2902998"/>
            <a:ext cx="4404772" cy="351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09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Использованные источники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99E8ED-D443-4FF0-ABB6-588310BAF269}"/>
              </a:ext>
            </a:extLst>
          </p:cNvPr>
          <p:cNvSpPr/>
          <p:nvPr/>
        </p:nvSpPr>
        <p:spPr>
          <a:xfrm>
            <a:off x="0" y="2036311"/>
            <a:ext cx="1219200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029" sz="25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</a:t>
            </a:r>
            <a:r>
              <a:rPr lang="en-029" sz="25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meganorm.ru/Data2/1/4293853/4293853416.htm</a:t>
            </a:r>
            <a:endParaRPr lang="ru-RU" sz="2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029" sz="25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</a:t>
            </a:r>
            <a:r>
              <a:rPr lang="en-029" sz="25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rintarp.by/a17404-tehnologii-torkretirovaniya.html</a:t>
            </a:r>
            <a:endParaRPr lang="ru-RU" sz="2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029" sz="25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https://tehlib.com/tehnicheskaya-tipologiya/krupnopanelnye-zdaniya</a:t>
            </a:r>
            <a:r>
              <a:rPr lang="en-029" sz="2500" dirty="0" smtClean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/</a:t>
            </a:r>
            <a:endParaRPr lang="ru-RU" sz="2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346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46287" y="4105227"/>
            <a:ext cx="66803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Благодарю за внимание!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307" y="526157"/>
            <a:ext cx="3457386" cy="326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12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848</TotalTime>
  <Words>467</Words>
  <Application>Microsoft Office PowerPoint</Application>
  <PresentationFormat>Широкоэкранный</PresentationFormat>
  <Paragraphs>65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Асем Касенова(Начальник ОУП)</dc:creator>
  <cp:lastModifiedBy>User</cp:lastModifiedBy>
  <cp:revision>79</cp:revision>
  <dcterms:created xsi:type="dcterms:W3CDTF">2019-06-17T04:49:18Z</dcterms:created>
  <dcterms:modified xsi:type="dcterms:W3CDTF">2022-11-07T04:40:33Z</dcterms:modified>
</cp:coreProperties>
</file>